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1" r:id="rId3"/>
  </p:sldMasterIdLst>
  <p:notesMasterIdLst>
    <p:notesMasterId r:id="rId15"/>
  </p:notesMasterIdLst>
  <p:sldIdLst>
    <p:sldId id="287" r:id="rId4"/>
    <p:sldId id="282" r:id="rId5"/>
    <p:sldId id="283" r:id="rId6"/>
    <p:sldId id="289" r:id="rId7"/>
    <p:sldId id="284" r:id="rId8"/>
    <p:sldId id="286" r:id="rId9"/>
    <p:sldId id="290" r:id="rId10"/>
    <p:sldId id="295" r:id="rId11"/>
    <p:sldId id="294" r:id="rId12"/>
    <p:sldId id="292" r:id="rId13"/>
    <p:sldId id="297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既定のセクション" id="{BEE3DB19-9A77-D24D-9359-D43133A5513D}">
          <p14:sldIdLst>
            <p14:sldId id="287"/>
            <p14:sldId id="282"/>
            <p14:sldId id="283"/>
            <p14:sldId id="289"/>
            <p14:sldId id="284"/>
            <p14:sldId id="286"/>
            <p14:sldId id="290"/>
            <p14:sldId id="295"/>
            <p14:sldId id="294"/>
            <p14:sldId id="292"/>
            <p14:sldId id="29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74647545-32E6-52D4-7A7E-52F68DB93333}" name="s.homma" initials="" userId="S::s.homma.858@ms.saitama-u.ac.jp::36d577c1-210f-4739-a998-408615027e1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D03447BB-5D67-496B-8E87-E561075AD55C}" styleName="濃色スタイル 1 - アクセント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7E9639D4-E3E2-4D34-9284-5A2195B3D0D7}" styleName="スタイル (淡色)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16DA210-FB5B-4158-B5E0-FEB733F419BA}" styleName="スタイル (淡色)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中間スタイル 2 - アクセント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D083AE6-46FA-4A59-8FB0-9F97EB10719F}" styleName="淡色スタイル 3 - アクセント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3C2FFA5D-87B4-456A-9821-1D502468CF0F}" styleName="テーマ スタイル 1 - アクセント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F2DE63D5-997A-4646-A377-4702673A728D}" styleName="淡色スタイル 2 - アクセント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>
    <p:restoredLeft sz="17697"/>
    <p:restoredTop sz="94762"/>
  </p:normalViewPr>
  <p:slideViewPr>
    <p:cSldViewPr snapToGrid="0">
      <p:cViewPr varScale="1">
        <p:scale>
          <a:sx n="106" d="100"/>
          <a:sy n="106" d="100"/>
        </p:scale>
        <p:origin x="208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theme" Target="theme/theme1.xml"/><Relationship Id="rId3" Type="http://schemas.openxmlformats.org/officeDocument/2006/relationships/slideMaster" Target="slideMasters/slideMaster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5" Type="http://schemas.openxmlformats.org/officeDocument/2006/relationships/slide" Target="slides/slide2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7.xml"/><Relationship Id="rId19" Type="http://schemas.openxmlformats.org/officeDocument/2006/relationships/tableStyles" Target="tableStyles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/Relationships>
</file>

<file path=ppt/media/image1.png>
</file>

<file path=ppt/media/image2.jp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A2E773F-8175-FB43-89E7-ED77506F04F6}" type="datetimeFigureOut">
              <a:rPr kumimoji="1" lang="ja-JP" altLang="en-US" smtClean="0"/>
              <a:t>2024/3/10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4073E5-3835-0048-9E3C-C329B62394C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37518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タイトル スライド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 hasCustomPrompt="1"/>
          </p:nvPr>
        </p:nvSpPr>
        <p:spPr>
          <a:xfrm>
            <a:off x="881204" y="1415593"/>
            <a:ext cx="10770606" cy="2387600"/>
          </a:xfrm>
        </p:spPr>
        <p:txBody>
          <a:bodyPr anchor="ctr">
            <a:noAutofit/>
          </a:bodyPr>
          <a:lstStyle>
            <a:lvl1pPr algn="l">
              <a:lnSpc>
                <a:spcPct val="100000"/>
              </a:lnSpc>
              <a:defRPr sz="4400" b="1">
                <a:solidFill>
                  <a:schemeClr val="bg1">
                    <a:lumMod val="10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kumimoji="1" lang="ja-JP" altLang="en-US"/>
              <a:t>この発表の内容がわかるタイトル</a:t>
            </a:r>
            <a:endParaRPr kumimoji="1" lang="ja-JP" altLang="en-US" dirty="0"/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 hasCustomPrompt="1"/>
          </p:nvPr>
        </p:nvSpPr>
        <p:spPr>
          <a:xfrm>
            <a:off x="881203" y="4510620"/>
            <a:ext cx="11051263" cy="785657"/>
          </a:xfrm>
        </p:spPr>
        <p:txBody>
          <a:bodyPr>
            <a:noAutofit/>
          </a:bodyPr>
          <a:lstStyle>
            <a:lvl1pPr marL="0" indent="0" algn="l">
              <a:buNone/>
              <a:defRPr sz="3000">
                <a:solidFill>
                  <a:schemeClr val="bg1">
                    <a:lumMod val="10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埼玉</a:t>
            </a:r>
            <a:r>
              <a:rPr kumimoji="1" lang="en-US" altLang="ja-JP" dirty="0"/>
              <a:t> </a:t>
            </a:r>
            <a:r>
              <a:rPr kumimoji="1" lang="ja-JP" altLang="en-US"/>
              <a:t>太郎</a:t>
            </a:r>
            <a:endParaRPr kumimoji="1" lang="en-US" altLang="ja-JP" dirty="0"/>
          </a:p>
        </p:txBody>
      </p:sp>
      <p:sp>
        <p:nvSpPr>
          <p:cNvPr id="11" name="テキスト プレースホルダー 10"/>
          <p:cNvSpPr>
            <a:spLocks noGrp="1"/>
          </p:cNvSpPr>
          <p:nvPr>
            <p:ph type="body" sz="quarter" idx="11" hasCustomPrompt="1"/>
          </p:nvPr>
        </p:nvSpPr>
        <p:spPr>
          <a:xfrm>
            <a:off x="881203" y="5296277"/>
            <a:ext cx="11051262" cy="1360124"/>
          </a:xfrm>
        </p:spPr>
        <p:txBody>
          <a:bodyPr>
            <a:normAutofit/>
          </a:bodyPr>
          <a:lstStyle>
            <a:lvl1pPr marL="0" indent="0" algn="l">
              <a:lnSpc>
                <a:spcPct val="100000"/>
              </a:lnSpc>
              <a:buNone/>
              <a:defRPr sz="3000"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1pPr>
          </a:lstStyle>
          <a:p>
            <a:pPr lvl="0"/>
            <a:r>
              <a:rPr kumimoji="1" lang="ja-JP" altLang="en-US"/>
              <a:t>埼玉大学</a:t>
            </a:r>
            <a:r>
              <a:rPr kumimoji="1" lang="en-US" altLang="ja-JP" dirty="0"/>
              <a:t> </a:t>
            </a:r>
            <a:r>
              <a:rPr kumimoji="1" lang="ja-JP" altLang="en-US"/>
              <a:t>工学部</a:t>
            </a:r>
            <a:r>
              <a:rPr kumimoji="1" lang="en-US" altLang="ja-JP" dirty="0"/>
              <a:t> </a:t>
            </a:r>
            <a:r>
              <a:rPr kumimoji="1" lang="ja-JP" altLang="en-US"/>
              <a:t>情報工学科 松永研究室</a:t>
            </a:r>
            <a:r>
              <a:rPr kumimoji="1" lang="en-US" altLang="ja-JP" dirty="0"/>
              <a:t> </a:t>
            </a:r>
            <a:r>
              <a:rPr kumimoji="1" lang="ja-JP" altLang="en-US"/>
              <a:t>または 埼玉大学院理工学研究科</a:t>
            </a:r>
            <a:r>
              <a:rPr kumimoji="1" lang="en-US" altLang="ja-JP" dirty="0"/>
              <a:t> </a:t>
            </a:r>
            <a:r>
              <a:rPr kumimoji="1" lang="ja-JP" altLang="en-US"/>
              <a:t>数理電子情報</a:t>
            </a:r>
            <a:r>
              <a:rPr kumimoji="1" lang="en" altLang="ja-JP" dirty="0"/>
              <a:t>PG </a:t>
            </a:r>
            <a:r>
              <a:rPr kumimoji="1" lang="ja-JP" altLang="en-US"/>
              <a:t>松永研究室</a:t>
            </a:r>
            <a:endParaRPr kumimoji="1" lang="ja-JP" altLang="en-US" dirty="0"/>
          </a:p>
        </p:txBody>
      </p:sp>
      <p:cxnSp>
        <p:nvCxnSpPr>
          <p:cNvPr id="13" name="直線コネクタ 12"/>
          <p:cNvCxnSpPr/>
          <p:nvPr/>
        </p:nvCxnSpPr>
        <p:spPr>
          <a:xfrm flipV="1">
            <a:off x="0" y="4512469"/>
            <a:ext cx="12192000" cy="0"/>
          </a:xfrm>
          <a:prstGeom prst="line">
            <a:avLst/>
          </a:prstGeom>
          <a:ln w="28575">
            <a:solidFill>
              <a:srgbClr val="C42A3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テキスト プレースホルダー 14"/>
          <p:cNvSpPr>
            <a:spLocks noGrp="1"/>
          </p:cNvSpPr>
          <p:nvPr>
            <p:ph type="body" sz="quarter" idx="12" hasCustomPrompt="1"/>
          </p:nvPr>
        </p:nvSpPr>
        <p:spPr>
          <a:xfrm>
            <a:off x="7007382" y="152399"/>
            <a:ext cx="5006817" cy="555761"/>
          </a:xfrm>
          <a:ln>
            <a:noFill/>
          </a:ln>
        </p:spPr>
        <p:txBody>
          <a:bodyPr>
            <a:noAutofit/>
          </a:bodyPr>
          <a:lstStyle>
            <a:lvl1pPr marL="0" indent="0" algn="r">
              <a:buNone/>
              <a:defRPr sz="1800" b="0">
                <a:solidFill>
                  <a:schemeClr val="tx2"/>
                </a:solidFill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1pPr>
          </a:lstStyle>
          <a:p>
            <a:pPr lvl="0"/>
            <a:r>
              <a:rPr kumimoji="1" lang="ja-JP" altLang="en-US"/>
              <a:t>会議名</a:t>
            </a:r>
            <a:r>
              <a:rPr kumimoji="1" lang="en-US" altLang="ja-JP" dirty="0"/>
              <a:t> 2024</a:t>
            </a:r>
            <a:r>
              <a:rPr kumimoji="1" lang="ja-JP" altLang="en-US"/>
              <a:t>年</a:t>
            </a:r>
            <a:r>
              <a:rPr kumimoji="1" lang="en-US" altLang="ja-JP" dirty="0"/>
              <a:t>1</a:t>
            </a:r>
            <a:r>
              <a:rPr kumimoji="1" lang="ja-JP" altLang="en-US"/>
              <a:t>月</a:t>
            </a:r>
            <a:r>
              <a:rPr kumimoji="1" lang="en-US" altLang="ja-JP" dirty="0"/>
              <a:t>1</a:t>
            </a:r>
            <a:r>
              <a:rPr kumimoji="1" lang="ja-JP" altLang="en-US"/>
              <a:t>日</a:t>
            </a:r>
            <a:endParaRPr kumimoji="1" lang="ja-JP" altLang="en-US" dirty="0"/>
          </a:p>
        </p:txBody>
      </p: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60721993-1EBB-8089-7859-A7A77D5E72E0}"/>
              </a:ext>
            </a:extLst>
          </p:cNvPr>
          <p:cNvCxnSpPr>
            <a:cxnSpLocks/>
          </p:cNvCxnSpPr>
          <p:nvPr/>
        </p:nvCxnSpPr>
        <p:spPr>
          <a:xfrm>
            <a:off x="6096000" y="4512469"/>
            <a:ext cx="6096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02618271"/>
      </p:ext>
    </p:extLst>
  </p:cSld>
  <p:clrMapOvr>
    <a:masterClrMapping/>
  </p:clrMapOvr>
  <p:hf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ラグラフスライド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E45882A-EAE9-9505-343E-BA9017B83BB5}"/>
              </a:ext>
            </a:extLst>
          </p:cNvPr>
          <p:cNvSpPr/>
          <p:nvPr/>
        </p:nvSpPr>
        <p:spPr>
          <a:xfrm>
            <a:off x="0" y="0"/>
            <a:ext cx="12192000" cy="647375"/>
          </a:xfrm>
          <a:prstGeom prst="rect">
            <a:avLst/>
          </a:prstGeom>
          <a:solidFill>
            <a:schemeClr val="bg1">
              <a:lumMod val="10000"/>
            </a:schemeClr>
          </a:solidFill>
          <a:ln>
            <a:solidFill>
              <a:schemeClr val="bg1">
                <a:lumMod val="1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210574" y="653532"/>
            <a:ext cx="11770852" cy="938159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>
                    <a:lumMod val="10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kumimoji="1" lang="ja-JP" altLang="en-US"/>
              <a:t>このスライドで伝えたいメッセージ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210573" y="1513778"/>
            <a:ext cx="11770851" cy="5282557"/>
          </a:xfrm>
        </p:spPr>
        <p:txBody>
          <a:bodyPr/>
          <a:lstStyle>
            <a:lvl1pPr marL="457200" indent="-4572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l"/>
              <a:defRPr>
                <a:solidFill>
                  <a:schemeClr val="bg1">
                    <a:lumMod val="10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800100" marR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>
                <a:solidFill>
                  <a:schemeClr val="tx1"/>
                </a:solidFill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2pPr>
            <a:lvl3pPr>
              <a:lnSpc>
                <a:spcPct val="150000"/>
              </a:lnSpc>
              <a:defRPr>
                <a:solidFill>
                  <a:schemeClr val="tx1"/>
                </a:solidFill>
              </a:defRPr>
            </a:lvl3pPr>
            <a:lvl4pPr>
              <a:lnSpc>
                <a:spcPct val="15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5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ja-JP" altLang="en-US" dirty="0"/>
              <a:t>メッセージの補足説明（根拠／解説／具体例）</a:t>
            </a:r>
            <a:endParaRPr kumimoji="1" lang="en-US" altLang="ja-JP" dirty="0"/>
          </a:p>
          <a:p>
            <a:pPr lvl="1"/>
            <a:r>
              <a:rPr kumimoji="1" lang="ja-JP" altLang="en-US"/>
              <a:t>図はめいいっぱい大きく貼ること</a:t>
            </a:r>
            <a:endParaRPr kumimoji="1" lang="en-US" altLang="ja-JP" dirty="0"/>
          </a:p>
          <a:p>
            <a:pPr lvl="2"/>
            <a:r>
              <a:rPr kumimoji="1" lang="ja-JP" altLang="en-US"/>
              <a:t>第３段</a:t>
            </a:r>
            <a:endParaRPr kumimoji="1" lang="en-US" altLang="ja-JP" dirty="0"/>
          </a:p>
          <a:p>
            <a:pPr lvl="3"/>
            <a:r>
              <a:rPr kumimoji="1" lang="ja-JP" altLang="en-US" dirty="0"/>
              <a:t>第４段</a:t>
            </a:r>
            <a:endParaRPr kumimoji="1" lang="en-US" altLang="ja-JP" dirty="0"/>
          </a:p>
          <a:p>
            <a:pPr lvl="4"/>
            <a:r>
              <a:rPr kumimoji="1" lang="ja-JP" altLang="en-US"/>
              <a:t>第５弾</a:t>
            </a:r>
            <a:endParaRPr kumimoji="1" lang="en-US" altLang="ja-JP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0574" y="122622"/>
            <a:ext cx="11282926" cy="469900"/>
          </a:xfrm>
        </p:spPr>
        <p:txBody>
          <a:bodyPr>
            <a:noAutofit/>
          </a:bodyPr>
          <a:lstStyle>
            <a:lvl1pPr marL="0" indent="0">
              <a:buNone/>
              <a:defRPr sz="2000" b="0">
                <a:solidFill>
                  <a:schemeClr val="bg1"/>
                </a:solidFill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ja-JP" altLang="en-US"/>
              <a:t>スライドの文脈（背景・目的・手法・結果・まとめなど）</a:t>
            </a:r>
            <a:endParaRPr kumimoji="1" lang="en-US" altLang="ja-JP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11493500" y="137523"/>
            <a:ext cx="561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6695743-78A6-41C5-8EC9-B94E39B9B94D}" type="slidenum">
              <a:rPr kumimoji="1" lang="ja-JP" altLang="en-US" sz="2400" smtClean="0">
                <a:solidFill>
                  <a:schemeClr val="bg1"/>
                </a:solidFill>
                <a:latin typeface="+mn-lt"/>
                <a:ea typeface="游ゴシック Medium" panose="020B0500000000000000" pitchFamily="50" charset="-128"/>
              </a:rPr>
              <a:t>‹#›</a:t>
            </a:fld>
            <a:endParaRPr kumimoji="1" lang="ja-JP" altLang="en-US" sz="2400" dirty="0">
              <a:solidFill>
                <a:schemeClr val="bg1"/>
              </a:solidFill>
              <a:latin typeface="+mn-lt"/>
              <a:ea typeface="游ゴシック Medium" panose="020B0500000000000000" pitchFamily="50" charset="-128"/>
            </a:endParaRPr>
          </a:p>
        </p:txBody>
      </p:sp>
      <p:cxnSp>
        <p:nvCxnSpPr>
          <p:cNvPr id="26" name="直線コネクタ 25"/>
          <p:cNvCxnSpPr/>
          <p:nvPr/>
        </p:nvCxnSpPr>
        <p:spPr>
          <a:xfrm>
            <a:off x="0" y="647375"/>
            <a:ext cx="1219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68410663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パラグラフスライド(強調するとき)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E45882A-EAE9-9505-343E-BA9017B83BB5}"/>
              </a:ext>
            </a:extLst>
          </p:cNvPr>
          <p:cNvSpPr/>
          <p:nvPr/>
        </p:nvSpPr>
        <p:spPr>
          <a:xfrm>
            <a:off x="0" y="0"/>
            <a:ext cx="12192000" cy="640000"/>
          </a:xfrm>
          <a:prstGeom prst="rect">
            <a:avLst/>
          </a:prstGeom>
          <a:solidFill>
            <a:schemeClr val="accent2"/>
          </a:solidFill>
          <a:ln>
            <a:solidFill>
              <a:schemeClr val="accent2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210574" y="650160"/>
            <a:ext cx="11770852" cy="938159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>
                    <a:lumMod val="10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kumimoji="1" lang="ja-JP" altLang="en-US"/>
              <a:t>このスライドで伝えたいメッセージ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210574" y="1515235"/>
            <a:ext cx="11770852" cy="5256029"/>
          </a:xfrm>
        </p:spPr>
        <p:txBody>
          <a:bodyPr/>
          <a:lstStyle>
            <a:lvl1pPr marL="457200" indent="-4572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l"/>
              <a:defRPr>
                <a:solidFill>
                  <a:schemeClr val="bg1">
                    <a:lumMod val="10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800100" marR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>
                <a:solidFill>
                  <a:schemeClr val="tx1"/>
                </a:solidFill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2pPr>
            <a:lvl3pPr>
              <a:lnSpc>
                <a:spcPct val="150000"/>
              </a:lnSpc>
              <a:defRPr>
                <a:solidFill>
                  <a:schemeClr val="tx1"/>
                </a:solidFill>
              </a:defRPr>
            </a:lvl3pPr>
            <a:lvl4pPr>
              <a:lnSpc>
                <a:spcPct val="15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5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ja-JP" altLang="en-US" dirty="0"/>
              <a:t>メッセージの補足説明（根拠／解説／具体例）</a:t>
            </a:r>
            <a:endParaRPr kumimoji="1" lang="en-US" altLang="ja-JP" dirty="0"/>
          </a:p>
          <a:p>
            <a:pPr lvl="1"/>
            <a:r>
              <a:rPr kumimoji="1" lang="ja-JP" altLang="en-US"/>
              <a:t>図はめいいっぱい大きく貼ること</a:t>
            </a:r>
            <a:endParaRPr kumimoji="1" lang="en-US" altLang="ja-JP" dirty="0"/>
          </a:p>
          <a:p>
            <a:pPr lvl="2"/>
            <a:r>
              <a:rPr kumimoji="1" lang="ja-JP" altLang="en-US" dirty="0"/>
              <a:t>第３段</a:t>
            </a:r>
            <a:endParaRPr kumimoji="1" lang="en-US" altLang="ja-JP" dirty="0"/>
          </a:p>
          <a:p>
            <a:pPr lvl="3"/>
            <a:r>
              <a:rPr kumimoji="1" lang="ja-JP" altLang="en-US" dirty="0"/>
              <a:t>第４段</a:t>
            </a:r>
            <a:endParaRPr kumimoji="1" lang="en-US" altLang="ja-JP" dirty="0"/>
          </a:p>
          <a:p>
            <a:pPr lvl="4"/>
            <a:r>
              <a:rPr kumimoji="1" lang="ja-JP" altLang="en-US" dirty="0"/>
              <a:t>第５弾</a:t>
            </a:r>
            <a:endParaRPr kumimoji="1" lang="en-US" altLang="ja-JP" dirty="0"/>
          </a:p>
          <a:p>
            <a:pPr lvl="3"/>
            <a:endParaRPr kumimoji="1" lang="en-US" altLang="ja-JP" dirty="0"/>
          </a:p>
          <a:p>
            <a:pPr lvl="1"/>
            <a:endParaRPr kumimoji="1" lang="en-US" altLang="ja-JP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0574" y="122622"/>
            <a:ext cx="11282926" cy="469900"/>
          </a:xfrm>
        </p:spPr>
        <p:txBody>
          <a:bodyPr>
            <a:noAutofit/>
          </a:bodyPr>
          <a:lstStyle>
            <a:lvl1pPr marL="0" indent="0">
              <a:buNone/>
              <a:defRPr sz="2000" b="0">
                <a:solidFill>
                  <a:schemeClr val="bg1"/>
                </a:solidFill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ja-JP" altLang="en-US"/>
              <a:t>スライドの文脈（背景・目的・手法・結果・まとめなど）</a:t>
            </a:r>
            <a:endParaRPr kumimoji="1" lang="en-US" altLang="ja-JP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11493500" y="137523"/>
            <a:ext cx="561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6695743-78A6-41C5-8EC9-B94E39B9B94D}" type="slidenum">
              <a:rPr kumimoji="1" lang="ja-JP" altLang="en-US" sz="2400" smtClean="0">
                <a:solidFill>
                  <a:schemeClr val="bg1"/>
                </a:solidFill>
                <a:latin typeface="+mn-lt"/>
                <a:ea typeface="游ゴシック Medium" panose="020B0500000000000000" pitchFamily="50" charset="-128"/>
              </a:rPr>
              <a:t>‹#›</a:t>
            </a:fld>
            <a:endParaRPr kumimoji="1" lang="ja-JP" altLang="en-US" sz="2400" dirty="0">
              <a:solidFill>
                <a:schemeClr val="bg1"/>
              </a:solidFill>
              <a:latin typeface="+mn-lt"/>
              <a:ea typeface="游ゴシック Medium" panose="020B0500000000000000" pitchFamily="50" charset="-128"/>
            </a:endParaRPr>
          </a:p>
        </p:txBody>
      </p:sp>
      <p:cxnSp>
        <p:nvCxnSpPr>
          <p:cNvPr id="26" name="直線コネクタ 25"/>
          <p:cNvCxnSpPr/>
          <p:nvPr/>
        </p:nvCxnSpPr>
        <p:spPr>
          <a:xfrm>
            <a:off x="0" y="647375"/>
            <a:ext cx="12192000" cy="0"/>
          </a:xfrm>
          <a:prstGeom prst="line">
            <a:avLst/>
          </a:prstGeom>
          <a:ln w="28575">
            <a:solidFill>
              <a:schemeClr val="bg1">
                <a:lumMod val="1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206900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動画専用スライド"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FE45882A-EAE9-9505-343E-BA9017B83BB5}"/>
              </a:ext>
            </a:extLst>
          </p:cNvPr>
          <p:cNvSpPr/>
          <p:nvPr/>
        </p:nvSpPr>
        <p:spPr>
          <a:xfrm>
            <a:off x="0" y="0"/>
            <a:ext cx="12192000" cy="82550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210574" y="654994"/>
            <a:ext cx="11770852" cy="938159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kumimoji="1" lang="ja-JP" altLang="en-US"/>
              <a:t>背景黒のスライドは動画をみせるのに有効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210574" y="1523674"/>
            <a:ext cx="11770852" cy="5171765"/>
          </a:xfrm>
        </p:spPr>
        <p:txBody>
          <a:bodyPr/>
          <a:lstStyle>
            <a:lvl1pPr marL="457200" indent="-4572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l"/>
              <a:defRPr>
                <a:solidFill>
                  <a:schemeClr val="bg1"/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800100" marR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>
                <a:solidFill>
                  <a:schemeClr val="bg1">
                    <a:lumMod val="90000"/>
                  </a:schemeClr>
                </a:solidFill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2pPr>
            <a:lvl3pPr>
              <a:lnSpc>
                <a:spcPct val="150000"/>
              </a:lnSpc>
              <a:defRPr>
                <a:solidFill>
                  <a:schemeClr val="bg1">
                    <a:lumMod val="90000"/>
                  </a:schemeClr>
                </a:solidFill>
              </a:defRPr>
            </a:lvl3pPr>
            <a:lvl4pPr>
              <a:lnSpc>
                <a:spcPct val="150000"/>
              </a:lnSpc>
              <a:defRPr>
                <a:solidFill>
                  <a:schemeClr val="bg1">
                    <a:lumMod val="90000"/>
                  </a:schemeClr>
                </a:solidFill>
              </a:defRPr>
            </a:lvl4pPr>
            <a:lvl5pPr>
              <a:lnSpc>
                <a:spcPct val="150000"/>
              </a:lnSpc>
              <a:defRPr>
                <a:solidFill>
                  <a:schemeClr val="bg1">
                    <a:lumMod val="90000"/>
                  </a:schemeClr>
                </a:solidFill>
              </a:defRPr>
            </a:lvl5pPr>
          </a:lstStyle>
          <a:p>
            <a:pPr lvl="0"/>
            <a:r>
              <a:rPr kumimoji="1" lang="ja-JP" altLang="en-US"/>
              <a:t>動画はめいっぱい大きく貼ること</a:t>
            </a:r>
            <a:endParaRPr kumimoji="1" lang="en-US" altLang="ja-JP" dirty="0"/>
          </a:p>
          <a:p>
            <a:pPr lvl="1"/>
            <a:r>
              <a:rPr kumimoji="1" lang="ja-JP" altLang="en-US" dirty="0"/>
              <a:t>第２段</a:t>
            </a:r>
            <a:endParaRPr kumimoji="1" lang="en-US" altLang="ja-JP" dirty="0"/>
          </a:p>
          <a:p>
            <a:pPr lvl="2"/>
            <a:r>
              <a:rPr kumimoji="1" lang="ja-JP" altLang="en-US" dirty="0"/>
              <a:t>第３段</a:t>
            </a:r>
            <a:endParaRPr kumimoji="1" lang="en-US" altLang="ja-JP" dirty="0"/>
          </a:p>
          <a:p>
            <a:pPr lvl="3"/>
            <a:r>
              <a:rPr kumimoji="1" lang="ja-JP" altLang="en-US" dirty="0"/>
              <a:t>第４段</a:t>
            </a:r>
            <a:endParaRPr kumimoji="1" lang="en-US" altLang="ja-JP" dirty="0"/>
          </a:p>
          <a:p>
            <a:pPr lvl="4"/>
            <a:r>
              <a:rPr kumimoji="1" lang="ja-JP" altLang="en-US" dirty="0"/>
              <a:t>第５弾</a:t>
            </a:r>
            <a:endParaRPr kumimoji="1" lang="en-US" altLang="ja-JP" dirty="0"/>
          </a:p>
          <a:p>
            <a:pPr lvl="1"/>
            <a:endParaRPr kumimoji="1" lang="en-US" altLang="ja-JP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0574" y="119301"/>
            <a:ext cx="11282926" cy="469900"/>
          </a:xfrm>
        </p:spPr>
        <p:txBody>
          <a:bodyPr>
            <a:noAutofit/>
          </a:bodyPr>
          <a:lstStyle>
            <a:lvl1pPr marL="0" indent="0">
              <a:buNone/>
              <a:defRPr sz="2000" b="0">
                <a:solidFill>
                  <a:schemeClr val="bg1"/>
                </a:solidFill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ja-JP" altLang="en-US"/>
              <a:t>スライドの文脈（背景・目的・手法・結果・まとめなど）</a:t>
            </a:r>
            <a:endParaRPr kumimoji="1" lang="en-US" altLang="ja-JP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11493500" y="137523"/>
            <a:ext cx="561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6695743-78A6-41C5-8EC9-B94E39B9B94D}" type="slidenum">
              <a:rPr kumimoji="1" lang="ja-JP" altLang="en-US" sz="2400" smtClean="0">
                <a:solidFill>
                  <a:schemeClr val="bg1"/>
                </a:solidFill>
                <a:latin typeface="+mn-lt"/>
                <a:ea typeface="游ゴシック Medium" panose="020B0500000000000000" pitchFamily="50" charset="-128"/>
              </a:rPr>
              <a:t>‹#›</a:t>
            </a:fld>
            <a:endParaRPr kumimoji="1" lang="ja-JP" altLang="en-US" sz="2400" dirty="0">
              <a:solidFill>
                <a:schemeClr val="bg1"/>
              </a:solidFill>
              <a:latin typeface="+mn-lt"/>
              <a:ea typeface="游ゴシック Medium" panose="020B0500000000000000" pitchFamily="50" charset="-128"/>
            </a:endParaRPr>
          </a:p>
        </p:txBody>
      </p:sp>
      <p:cxnSp>
        <p:nvCxnSpPr>
          <p:cNvPr id="26" name="直線コネクタ 25"/>
          <p:cNvCxnSpPr/>
          <p:nvPr/>
        </p:nvCxnSpPr>
        <p:spPr>
          <a:xfrm>
            <a:off x="0" y="647375"/>
            <a:ext cx="1219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388E1223-8D25-4C58-CAAD-11539D934830}"/>
              </a:ext>
            </a:extLst>
          </p:cNvPr>
          <p:cNvCxnSpPr>
            <a:cxnSpLocks/>
          </p:cNvCxnSpPr>
          <p:nvPr/>
        </p:nvCxnSpPr>
        <p:spPr>
          <a:xfrm>
            <a:off x="6096000" y="647375"/>
            <a:ext cx="6096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55882698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カード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11807479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付録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 hasCustomPrompt="1"/>
          </p:nvPr>
        </p:nvSpPr>
        <p:spPr>
          <a:xfrm>
            <a:off x="210574" y="647375"/>
            <a:ext cx="11770852" cy="938159"/>
          </a:xfrm>
        </p:spPr>
        <p:txBody>
          <a:bodyPr>
            <a:noAutofit/>
          </a:bodyPr>
          <a:lstStyle>
            <a:lvl1pPr>
              <a:defRPr sz="3600" b="1">
                <a:solidFill>
                  <a:schemeClr val="bg1">
                    <a:lumMod val="10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</a:lstStyle>
          <a:p>
            <a:r>
              <a:rPr kumimoji="1" lang="ja-JP" altLang="en-US"/>
              <a:t>このスライドで伝えたいメッセージ</a:t>
            </a:r>
            <a:endParaRPr kumimoji="1" lang="ja-JP" altLang="en-US" dirty="0"/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 hasCustomPrompt="1"/>
          </p:nvPr>
        </p:nvSpPr>
        <p:spPr>
          <a:xfrm>
            <a:off x="210574" y="1521055"/>
            <a:ext cx="11770852" cy="5250221"/>
          </a:xfrm>
        </p:spPr>
        <p:txBody>
          <a:bodyPr/>
          <a:lstStyle>
            <a:lvl1pPr marL="457200" indent="-457200">
              <a:lnSpc>
                <a:spcPct val="150000"/>
              </a:lnSpc>
              <a:buClr>
                <a:schemeClr val="accent2"/>
              </a:buClr>
              <a:buFont typeface="Wingdings" panose="05000000000000000000" pitchFamily="2" charset="2"/>
              <a:buChar char="l"/>
              <a:defRPr>
                <a:solidFill>
                  <a:schemeClr val="bg1">
                    <a:lumMod val="10000"/>
                  </a:schemeClr>
                </a:solidFill>
                <a:latin typeface="游ゴシック" panose="020B0400000000000000" pitchFamily="50" charset="-128"/>
                <a:ea typeface="游ゴシック" panose="020B0400000000000000" pitchFamily="50" charset="-128"/>
              </a:defRPr>
            </a:lvl1pPr>
            <a:lvl2pPr marL="800100" marR="0" indent="-342900" algn="l" defTabSz="914400" rtl="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l"/>
              <a:tabLst/>
              <a:defRPr>
                <a:solidFill>
                  <a:schemeClr val="tx1"/>
                </a:solidFill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2pPr>
            <a:lvl3pPr>
              <a:lnSpc>
                <a:spcPct val="150000"/>
              </a:lnSpc>
              <a:defRPr>
                <a:solidFill>
                  <a:schemeClr val="tx1"/>
                </a:solidFill>
              </a:defRPr>
            </a:lvl3pPr>
            <a:lvl4pPr>
              <a:lnSpc>
                <a:spcPct val="150000"/>
              </a:lnSpc>
              <a:defRPr>
                <a:solidFill>
                  <a:schemeClr val="tx1"/>
                </a:solidFill>
              </a:defRPr>
            </a:lvl4pPr>
            <a:lvl5pPr>
              <a:lnSpc>
                <a:spcPct val="150000"/>
              </a:lnSpc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kumimoji="1" lang="ja-JP" altLang="en-US" dirty="0"/>
              <a:t>メッセージの補足説明（根拠／解説／具体例）</a:t>
            </a:r>
            <a:endParaRPr kumimoji="1" lang="en-US" altLang="ja-JP" dirty="0"/>
          </a:p>
          <a:p>
            <a:pPr lvl="1"/>
            <a:r>
              <a:rPr kumimoji="1" lang="ja-JP" altLang="en-US"/>
              <a:t>図はめいいっぱい大きく貼ること</a:t>
            </a:r>
            <a:endParaRPr kumimoji="1" lang="en-US" altLang="ja-JP" dirty="0"/>
          </a:p>
          <a:p>
            <a:pPr lvl="2"/>
            <a:r>
              <a:rPr kumimoji="1" lang="ja-JP" altLang="en-US"/>
              <a:t>第３段</a:t>
            </a:r>
            <a:endParaRPr kumimoji="1" lang="en-US" altLang="ja-JP" dirty="0"/>
          </a:p>
          <a:p>
            <a:pPr lvl="3"/>
            <a:r>
              <a:rPr kumimoji="1" lang="ja-JP" altLang="en-US" dirty="0"/>
              <a:t>第４段</a:t>
            </a:r>
            <a:endParaRPr kumimoji="1" lang="en-US" altLang="ja-JP" dirty="0"/>
          </a:p>
          <a:p>
            <a:pPr lvl="4"/>
            <a:r>
              <a:rPr kumimoji="1" lang="ja-JP" altLang="en-US"/>
              <a:t>第５弾</a:t>
            </a:r>
            <a:endParaRPr kumimoji="1" lang="en-US" altLang="ja-JP" dirty="0"/>
          </a:p>
        </p:txBody>
      </p:sp>
      <p:sp>
        <p:nvSpPr>
          <p:cNvPr id="18" name="テキスト プレースホルダー 17"/>
          <p:cNvSpPr>
            <a:spLocks noGrp="1"/>
          </p:cNvSpPr>
          <p:nvPr>
            <p:ph type="body" sz="quarter" idx="11" hasCustomPrompt="1"/>
          </p:nvPr>
        </p:nvSpPr>
        <p:spPr>
          <a:xfrm>
            <a:off x="210574" y="102129"/>
            <a:ext cx="11282926" cy="469900"/>
          </a:xfrm>
        </p:spPr>
        <p:txBody>
          <a:bodyPr>
            <a:noAutofit/>
          </a:bodyPr>
          <a:lstStyle>
            <a:lvl1pPr marL="0" indent="0">
              <a:buNone/>
              <a:defRPr sz="2000" b="0">
                <a:latin typeface="游ゴシック Medium" panose="020B0500000000000000" pitchFamily="50" charset="-128"/>
                <a:ea typeface="游ゴシック Medium" panose="020B0500000000000000" pitchFamily="50" charset="-128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kumimoji="1" lang="ja-JP" altLang="en-US"/>
              <a:t>スライドの文脈（背景・目的・手法・結果・まとめなど）</a:t>
            </a:r>
            <a:endParaRPr kumimoji="1" lang="en-US" altLang="ja-JP" dirty="0"/>
          </a:p>
        </p:txBody>
      </p:sp>
      <p:sp>
        <p:nvSpPr>
          <p:cNvPr id="23" name="テキスト ボックス 22"/>
          <p:cNvSpPr txBox="1"/>
          <p:nvPr/>
        </p:nvSpPr>
        <p:spPr>
          <a:xfrm>
            <a:off x="11493500" y="137523"/>
            <a:ext cx="56137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fld id="{86695743-78A6-41C5-8EC9-B94E39B9B94D}" type="slidenum">
              <a:rPr kumimoji="1" lang="ja-JP" altLang="en-US" sz="2400" smtClean="0">
                <a:solidFill>
                  <a:schemeClr val="tx1"/>
                </a:solidFill>
                <a:latin typeface="+mn-lt"/>
                <a:ea typeface="游ゴシック Medium" panose="020B0500000000000000" pitchFamily="50" charset="-128"/>
              </a:rPr>
              <a:t>‹#›</a:t>
            </a:fld>
            <a:endParaRPr kumimoji="1" lang="ja-JP" altLang="en-US" sz="2400" dirty="0">
              <a:solidFill>
                <a:schemeClr val="tx1"/>
              </a:solidFill>
              <a:latin typeface="+mn-lt"/>
              <a:ea typeface="游ゴシック Medium" panose="020B0500000000000000" pitchFamily="50" charset="-128"/>
            </a:endParaRPr>
          </a:p>
        </p:txBody>
      </p:sp>
      <p:cxnSp>
        <p:nvCxnSpPr>
          <p:cNvPr id="26" name="直線コネクタ 25"/>
          <p:cNvCxnSpPr/>
          <p:nvPr/>
        </p:nvCxnSpPr>
        <p:spPr>
          <a:xfrm>
            <a:off x="0" y="647375"/>
            <a:ext cx="12192000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線コネクタ 3">
            <a:extLst>
              <a:ext uri="{FF2B5EF4-FFF2-40B4-BE49-F238E27FC236}">
                <a16:creationId xmlns:a16="http://schemas.microsoft.com/office/drawing/2014/main" id="{B4636DEC-542B-A17F-B6F6-F683D2F23755}"/>
              </a:ext>
            </a:extLst>
          </p:cNvPr>
          <p:cNvCxnSpPr>
            <a:cxnSpLocks/>
          </p:cNvCxnSpPr>
          <p:nvPr/>
        </p:nvCxnSpPr>
        <p:spPr>
          <a:xfrm>
            <a:off x="6096000" y="647375"/>
            <a:ext cx="6096000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3573618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</a:t>
            </a:r>
            <a:r>
              <a:rPr kumimoji="1" lang="ja-JP" altLang="en-US" dirty="0"/>
              <a:t>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 dirty="0"/>
              <a:t>マスター テキストの書式設定</a:t>
            </a:r>
          </a:p>
          <a:p>
            <a:pPr lvl="1"/>
            <a:r>
              <a:rPr kumimoji="1" lang="ja-JP" altLang="en-US" dirty="0"/>
              <a:t>第 </a:t>
            </a:r>
            <a:r>
              <a:rPr kumimoji="1" lang="en-US" altLang="ja-JP" dirty="0"/>
              <a:t>2 </a:t>
            </a:r>
            <a:r>
              <a:rPr kumimoji="1" lang="ja-JP" altLang="en-US" dirty="0"/>
              <a:t>レベル</a:t>
            </a:r>
          </a:p>
          <a:p>
            <a:pPr lvl="2"/>
            <a:r>
              <a:rPr kumimoji="1" lang="ja-JP" altLang="en-US" dirty="0"/>
              <a:t>第 </a:t>
            </a:r>
            <a:r>
              <a:rPr kumimoji="1" lang="en-US" altLang="ja-JP" dirty="0"/>
              <a:t>3 </a:t>
            </a:r>
            <a:r>
              <a:rPr kumimoji="1" lang="ja-JP" altLang="en-US" dirty="0"/>
              <a:t>レベル</a:t>
            </a:r>
          </a:p>
          <a:p>
            <a:pPr lvl="3"/>
            <a:r>
              <a:rPr kumimoji="1" lang="ja-JP" altLang="en-US" dirty="0"/>
              <a:t>第 </a:t>
            </a:r>
            <a:r>
              <a:rPr kumimoji="1" lang="en-US" altLang="ja-JP" dirty="0"/>
              <a:t>4 </a:t>
            </a:r>
            <a:r>
              <a:rPr kumimoji="1" lang="ja-JP" altLang="en-US" dirty="0"/>
              <a:t>レベル</a:t>
            </a:r>
          </a:p>
          <a:p>
            <a:pPr lvl="4"/>
            <a:r>
              <a:rPr kumimoji="1" lang="ja-JP" altLang="en-US" dirty="0"/>
              <a:t>第 </a:t>
            </a:r>
            <a:r>
              <a:rPr kumimoji="1" lang="en-US" altLang="ja-JP" dirty="0"/>
              <a:t>5 </a:t>
            </a:r>
            <a:r>
              <a:rPr kumimoji="1" lang="ja-JP" altLang="en-US" dirty="0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92DE795-9266-D64D-9C29-2CBA3E572420}" type="datetime1">
              <a:rPr kumimoji="1" lang="ja-JP" altLang="en-US" smtClean="0"/>
              <a:t>2024/3/10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CDDBC50-7310-4941-998D-EB7E92A3CCA2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39106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4" r:id="rId2"/>
    <p:sldLayoutId id="2147483685" r:id="rId3"/>
    <p:sldLayoutId id="2147483686" r:id="rId4"/>
    <p:sldLayoutId id="2147483687" r:id="rId5"/>
    <p:sldLayoutId id="2147483683" r:id="rId6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b="1" kern="1200">
          <a:solidFill>
            <a:schemeClr val="bg1">
              <a:lumMod val="10000"/>
            </a:schemeClr>
          </a:solidFill>
          <a:latin typeface="Yu Gothic" panose="020B0400000000000000" pitchFamily="34" charset="-128"/>
          <a:ea typeface="Yu Gothic" panose="020B0400000000000000" pitchFamily="34" charset="-128"/>
          <a:cs typeface="+mj-cs"/>
        </a:defRPr>
      </a:lvl1pPr>
    </p:titleStyle>
    <p:bodyStyle>
      <a:lvl1pPr marL="446088" indent="-446088" algn="l" defTabSz="914400" rtl="0" eaLnBrk="1" latinLnBrk="0" hangingPunct="1">
        <a:lnSpc>
          <a:spcPct val="150000"/>
        </a:lnSpc>
        <a:spcBef>
          <a:spcPts val="1800"/>
        </a:spcBef>
        <a:buClr>
          <a:schemeClr val="accent2"/>
        </a:buClr>
        <a:buFont typeface="Wingdings" panose="05000000000000000000" pitchFamily="2" charset="2"/>
        <a:buChar char="l"/>
        <a:defRPr kumimoji="1" sz="3200" b="1" kern="1200">
          <a:solidFill>
            <a:schemeClr val="bg1">
              <a:lumMod val="10000"/>
            </a:schemeClr>
          </a:solidFill>
          <a:latin typeface="游ゴシック" panose="020B0400000000000000" pitchFamily="50" charset="-128"/>
          <a:ea typeface="游ゴシック" panose="020B0400000000000000" pitchFamily="50" charset="-128"/>
          <a:cs typeface="+mn-cs"/>
        </a:defRPr>
      </a:lvl1pPr>
      <a:lvl2pPr marL="898525" indent="-441325" algn="l" defTabSz="914400" rtl="0" eaLnBrk="1" latinLnBrk="0" hangingPunct="1">
        <a:lnSpc>
          <a:spcPct val="150000"/>
        </a:lnSpc>
        <a:spcBef>
          <a:spcPts val="0"/>
        </a:spcBef>
        <a:buFont typeface="Wingdings" panose="05000000000000000000" pitchFamily="2" charset="2"/>
        <a:buChar char="l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252538" indent="-338138" algn="l" defTabSz="914400" rtl="0" eaLnBrk="1" latinLnBrk="0" hangingPunct="1">
        <a:lnSpc>
          <a:spcPct val="150000"/>
        </a:lnSpc>
        <a:spcBef>
          <a:spcPts val="0"/>
        </a:spcBef>
        <a:buFont typeface="Wingdings" panose="05000000000000000000" pitchFamily="2" charset="2"/>
        <a:buChar char="l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706563" indent="-334963" algn="l" defTabSz="914400" rtl="0" eaLnBrk="1" latinLnBrk="0" hangingPunct="1">
        <a:lnSpc>
          <a:spcPct val="150000"/>
        </a:lnSpc>
        <a:spcBef>
          <a:spcPts val="0"/>
        </a:spcBef>
        <a:buFont typeface="Wingdings" panose="05000000000000000000" pitchFamily="2" charset="2"/>
        <a:buChar char="l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151063" indent="-322263" algn="l" defTabSz="914400" rtl="0" eaLnBrk="1" latinLnBrk="0" hangingPunct="1">
        <a:lnSpc>
          <a:spcPct val="150000"/>
        </a:lnSpc>
        <a:spcBef>
          <a:spcPts val="0"/>
        </a:spcBef>
        <a:buFont typeface="Wingdings" panose="05000000000000000000" pitchFamily="2" charset="2"/>
        <a:buChar char="l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3BBF21-CCD8-2C44-66DA-0388391D5EA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ja-JP" altLang="en-US"/>
              <a:t>卒業論文</a:t>
            </a:r>
            <a:r>
              <a:rPr lang="en-US" altLang="ja-JP" dirty="0"/>
              <a:t>/</a:t>
            </a:r>
            <a:r>
              <a:rPr lang="ja-JP" altLang="en-US"/>
              <a:t>修士論文</a:t>
            </a:r>
            <a:r>
              <a:rPr kumimoji="1" lang="ja-JP" altLang="en-US"/>
              <a:t>タイトル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F1479D68-E560-91F5-5A1C-FE342F5C29E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60A8C9C2-3007-0F0E-DB6E-D9521C17A27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CAC6E4F9-8AAB-F118-F606-AC78E8AA4BCC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kumimoji="1" lang="en-US" altLang="ja-JP" dirty="0"/>
              <a:t>M2</a:t>
            </a:r>
            <a:r>
              <a:rPr kumimoji="1" lang="ja-JP" altLang="en-US"/>
              <a:t>修士論文最終審査会</a:t>
            </a:r>
            <a:r>
              <a:rPr kumimoji="1" lang="en-US" altLang="ja-JP" dirty="0"/>
              <a:t> 2024</a:t>
            </a:r>
            <a:r>
              <a:rPr kumimoji="1" lang="ja-JP" altLang="en-US"/>
              <a:t>年</a:t>
            </a:r>
            <a:r>
              <a:rPr kumimoji="1" lang="en-US" altLang="ja-JP" dirty="0"/>
              <a:t>2</a:t>
            </a:r>
            <a:r>
              <a:rPr kumimoji="1" lang="ja-JP" altLang="en-US"/>
              <a:t>月</a:t>
            </a:r>
            <a:r>
              <a:rPr kumimoji="1" lang="en-US" altLang="ja-JP" dirty="0"/>
              <a:t>5</a:t>
            </a:r>
            <a:r>
              <a:rPr kumimoji="1" lang="ja-JP" altLang="en-US"/>
              <a:t>日</a:t>
            </a:r>
          </a:p>
        </p:txBody>
      </p:sp>
    </p:spTree>
    <p:extLst>
      <p:ext uri="{BB962C8B-B14F-4D97-AF65-F5344CB8AC3E}">
        <p14:creationId xmlns:p14="http://schemas.microsoft.com/office/powerpoint/2010/main" val="406361598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940210-31F4-9A4B-5D1E-9DEE1CF0B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評価結果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6AC52E-7D46-B7B8-41EF-12C6D88AC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評価結果の図をめいいっぱい大きく貼る</a:t>
            </a:r>
            <a:endParaRPr lang="en-US" altLang="ja-JP" dirty="0"/>
          </a:p>
          <a:p>
            <a:r>
              <a:rPr kumimoji="1" lang="ja-JP" altLang="en-US"/>
              <a:t>図の横軸ラベルと縦軸ラベルは必ず書いて説明すること</a:t>
            </a:r>
            <a:endParaRPr kumimoji="1" lang="en-US" altLang="ja-JP" dirty="0"/>
          </a:p>
          <a:p>
            <a:r>
              <a:rPr lang="ja-JP" altLang="en-US"/>
              <a:t>結果の意味だけでなく、自分の解釈を説明すること</a:t>
            </a:r>
            <a:endParaRPr lang="en-US" altLang="ja-JP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CE62A49-4710-DF65-C0C4-56D091B56C8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/>
              <a:t>方法と結果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2711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1BCED8A-F20A-E817-ABA9-9A2B72D70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573" y="994795"/>
            <a:ext cx="11770851" cy="574058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ja-JP" altLang="en-US" sz="3200">
                <a:latin typeface="游ゴシック"/>
                <a:ea typeface="游ゴシック"/>
              </a:rPr>
              <a:t>まとめ</a:t>
            </a:r>
            <a:endParaRPr lang="en-US" altLang="ja-JP" sz="3200" dirty="0">
              <a:latin typeface="游ゴシック"/>
              <a:ea typeface="游ゴシック"/>
            </a:endParaRPr>
          </a:p>
          <a:p>
            <a:pPr lvl="1"/>
            <a:r>
              <a:rPr lang="en-US" altLang="ja-JP" dirty="0">
                <a:latin typeface="游ゴシック"/>
                <a:ea typeface="游ゴシック"/>
              </a:rPr>
              <a:t>YYY</a:t>
            </a:r>
            <a:r>
              <a:rPr lang="ja-JP" altLang="en-US">
                <a:latin typeface="游ゴシック"/>
                <a:ea typeface="游ゴシック"/>
              </a:rPr>
              <a:t>の問題を解決するために、</a:t>
            </a:r>
            <a:r>
              <a:rPr lang="en-US" altLang="ja-JP" dirty="0">
                <a:latin typeface="游ゴシック"/>
                <a:ea typeface="游ゴシック"/>
              </a:rPr>
              <a:t>VV</a:t>
            </a:r>
            <a:r>
              <a:rPr lang="ja-JP" altLang="en-US">
                <a:latin typeface="游ゴシック"/>
                <a:ea typeface="游ゴシック"/>
              </a:rPr>
              <a:t>の考え方で方法を提案</a:t>
            </a:r>
            <a:endParaRPr lang="en-US" altLang="ja-JP" dirty="0">
              <a:latin typeface="游ゴシック"/>
              <a:ea typeface="游ゴシック"/>
            </a:endParaRPr>
          </a:p>
          <a:p>
            <a:pPr lvl="1"/>
            <a:r>
              <a:rPr lang="ja-JP" altLang="en-US">
                <a:latin typeface="游ゴシック"/>
                <a:ea typeface="游ゴシック"/>
              </a:rPr>
              <a:t>こういう計算を行った結果、ここが改善された</a:t>
            </a:r>
            <a:endParaRPr lang="en-US" altLang="ja-JP" dirty="0">
              <a:latin typeface="游ゴシック"/>
              <a:ea typeface="游ゴシック"/>
            </a:endParaRPr>
          </a:p>
          <a:p>
            <a:pPr>
              <a:lnSpc>
                <a:spcPct val="150000"/>
              </a:lnSpc>
              <a:buClr>
                <a:srgbClr val="C32A3B"/>
              </a:buClr>
            </a:pPr>
            <a:r>
              <a:rPr lang="ja-JP" altLang="en-US" sz="3200">
                <a:solidFill>
                  <a:srgbClr val="191919"/>
                </a:solidFill>
                <a:latin typeface="游ゴシック"/>
                <a:ea typeface="游ゴシック"/>
              </a:rPr>
              <a:t>今後の展望</a:t>
            </a:r>
            <a:endParaRPr lang="en-US" altLang="ja-JP" sz="3200" dirty="0">
              <a:solidFill>
                <a:srgbClr val="191919"/>
              </a:solidFill>
              <a:latin typeface="游ゴシック"/>
              <a:ea typeface="游ゴシック"/>
            </a:endParaRPr>
          </a:p>
          <a:p>
            <a:pPr lvl="1">
              <a:buClr>
                <a:srgbClr val="C32A3B"/>
              </a:buClr>
            </a:pPr>
            <a:r>
              <a:rPr lang="ja-JP" altLang="en-US">
                <a:solidFill>
                  <a:srgbClr val="191919"/>
                </a:solidFill>
                <a:latin typeface="游ゴシック"/>
                <a:ea typeface="游ゴシック"/>
              </a:rPr>
              <a:t>まだここの問題があるので、今後</a:t>
            </a:r>
            <a:r>
              <a:rPr lang="en-US" altLang="ja-JP" dirty="0">
                <a:solidFill>
                  <a:srgbClr val="191919"/>
                </a:solidFill>
                <a:latin typeface="游ゴシック"/>
                <a:ea typeface="游ゴシック"/>
              </a:rPr>
              <a:t>DD</a:t>
            </a:r>
            <a:r>
              <a:rPr lang="ja-JP" altLang="en-US">
                <a:solidFill>
                  <a:srgbClr val="191919"/>
                </a:solidFill>
                <a:latin typeface="游ゴシック"/>
                <a:ea typeface="游ゴシック"/>
              </a:rPr>
              <a:t>の部分を改善して同様の計算・評価を行ってみたい</a:t>
            </a:r>
            <a:endParaRPr lang="en-US" altLang="ja-JP" dirty="0">
              <a:solidFill>
                <a:srgbClr val="191919"/>
              </a:solidFill>
              <a:latin typeface="游ゴシック"/>
              <a:ea typeface="游ゴシック"/>
            </a:endParaRPr>
          </a:p>
          <a:p>
            <a:pPr lvl="1">
              <a:buClr>
                <a:srgbClr val="C32A3B"/>
              </a:buClr>
            </a:pPr>
            <a:endParaRPr lang="en-US" altLang="ja-JP" dirty="0">
              <a:solidFill>
                <a:srgbClr val="191919"/>
              </a:solidFill>
              <a:latin typeface="游ゴシック"/>
              <a:ea typeface="游ゴシック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BA67E2C-3ACF-2E98-EDB7-3A5FA5BB0C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ja-JP" altLang="en-US">
                <a:latin typeface="游ゴシック Medium"/>
                <a:ea typeface="游ゴシック Medium"/>
              </a:rPr>
              <a:t>まとめ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5892876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1CF9CDDB-E089-16CF-3226-F2F945E498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発表内容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16B61AD-A13C-033E-E16A-F38096975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573" y="1436914"/>
            <a:ext cx="11770851" cy="5529943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ja-JP" altLang="en-US"/>
              <a:t>研究の背景</a:t>
            </a:r>
            <a:endParaRPr lang="en-US" altLang="ja-JP" dirty="0"/>
          </a:p>
          <a:p>
            <a:pPr lvl="1">
              <a:lnSpc>
                <a:spcPct val="100000"/>
              </a:lnSpc>
            </a:pPr>
            <a:r>
              <a:rPr lang="ja-JP" altLang="en-US"/>
              <a:t>補足情報：例）タンパク質の構造は機能に重要</a:t>
            </a:r>
            <a:endParaRPr lang="en-US" altLang="ja-JP" dirty="0"/>
          </a:p>
          <a:p>
            <a:pPr>
              <a:lnSpc>
                <a:spcPct val="100000"/>
              </a:lnSpc>
            </a:pPr>
            <a:r>
              <a:rPr lang="ja-JP" altLang="en-US"/>
              <a:t>目的</a:t>
            </a:r>
            <a:endParaRPr lang="en-US" altLang="ja-JP" dirty="0"/>
          </a:p>
          <a:p>
            <a:pPr lvl="1">
              <a:lnSpc>
                <a:spcPct val="100000"/>
              </a:lnSpc>
            </a:pPr>
            <a:r>
              <a:rPr lang="ja-JP" altLang="en-US"/>
              <a:t>補足情報１：例）</a:t>
            </a:r>
            <a:r>
              <a:rPr lang="en-US" altLang="ja-JP" dirty="0"/>
              <a:t>AI</a:t>
            </a:r>
            <a:r>
              <a:rPr lang="ja-JP" altLang="en-US"/>
              <a:t>を使って構造を予測する</a:t>
            </a:r>
            <a:endParaRPr lang="en-US" altLang="ja-JP" dirty="0"/>
          </a:p>
          <a:p>
            <a:pPr lvl="1">
              <a:lnSpc>
                <a:spcPct val="100000"/>
              </a:lnSpc>
            </a:pPr>
            <a:r>
              <a:rPr lang="ja-JP" altLang="en-US"/>
              <a:t>補足情報２：新規性について書く。例）物理情報を事前情報として用いる</a:t>
            </a:r>
            <a:endParaRPr lang="en-US" altLang="ja-JP" dirty="0"/>
          </a:p>
          <a:p>
            <a:pPr>
              <a:lnSpc>
                <a:spcPct val="100000"/>
              </a:lnSpc>
            </a:pPr>
            <a:r>
              <a:rPr lang="ja-JP" altLang="en-US"/>
              <a:t>方法と結果</a:t>
            </a:r>
            <a:endParaRPr lang="en-US" altLang="ja-JP" dirty="0"/>
          </a:p>
          <a:p>
            <a:pPr lvl="1">
              <a:lnSpc>
                <a:spcPct val="100000"/>
              </a:lnSpc>
            </a:pPr>
            <a:r>
              <a:rPr lang="ja-JP" altLang="en-US"/>
              <a:t>補足情報</a:t>
            </a:r>
            <a:r>
              <a:rPr lang="en-US" altLang="ja-JP" dirty="0"/>
              <a:t>1</a:t>
            </a:r>
            <a:r>
              <a:rPr lang="ja-JP" altLang="en-US"/>
              <a:t>：例）シミュレーション結果</a:t>
            </a:r>
            <a:endParaRPr lang="en-US" altLang="ja-JP" dirty="0"/>
          </a:p>
          <a:p>
            <a:pPr lvl="1">
              <a:lnSpc>
                <a:spcPct val="100000"/>
              </a:lnSpc>
            </a:pPr>
            <a:r>
              <a:rPr lang="ja-JP" altLang="en-US"/>
              <a:t>補足情報</a:t>
            </a:r>
            <a:r>
              <a:rPr lang="en-US" altLang="ja-JP" dirty="0"/>
              <a:t>2</a:t>
            </a:r>
            <a:r>
              <a:rPr lang="ja-JP" altLang="en-US"/>
              <a:t>：例）解析結果</a:t>
            </a:r>
            <a:endParaRPr lang="en-US" altLang="ja-JP" dirty="0"/>
          </a:p>
          <a:p>
            <a:pPr>
              <a:lnSpc>
                <a:spcPct val="100000"/>
              </a:lnSpc>
            </a:pPr>
            <a:r>
              <a:rPr lang="ja-JP" altLang="en-US"/>
              <a:t>まとめ</a:t>
            </a:r>
            <a:endParaRPr lang="en-US" altLang="ja-JP" dirty="0"/>
          </a:p>
          <a:p>
            <a:pPr>
              <a:lnSpc>
                <a:spcPct val="100000"/>
              </a:lnSpc>
            </a:pPr>
            <a:endParaRPr lang="en-US" altLang="ja-JP" dirty="0"/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B745A1B-63BB-8599-D8D0-394B5C26A25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/>
              <a:t>目次</a:t>
            </a:r>
            <a:endParaRPr lang="en-US" altLang="ja-JP" dirty="0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0A1552E7-9D86-E248-7529-6254AE8CB27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9448800" y="6492875"/>
            <a:ext cx="2743200" cy="365125"/>
          </a:xfrm>
          <a:prstGeom prst="rect">
            <a:avLst/>
          </a:prstGeom>
        </p:spPr>
        <p:txBody>
          <a:bodyPr/>
          <a:lstStyle/>
          <a:p>
            <a:fld id="{7C6CEB8F-54A7-884C-81C8-67B252014548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563160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FE7DCC-3A81-5442-9176-9BC1A638A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背景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E358A3-1ACC-BB2E-17C3-6781BD49E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573" y="1513778"/>
            <a:ext cx="5591513" cy="5282557"/>
          </a:xfrm>
        </p:spPr>
        <p:txBody>
          <a:bodyPr/>
          <a:lstStyle/>
          <a:p>
            <a:r>
              <a:rPr kumimoji="1" lang="en-US" altLang="ja-JP" dirty="0"/>
              <a:t>XX</a:t>
            </a:r>
            <a:r>
              <a:rPr kumimoji="1" lang="ja-JP" altLang="en-US"/>
              <a:t>は重要</a:t>
            </a:r>
            <a:endParaRPr lang="en-US" altLang="ja-JP" dirty="0"/>
          </a:p>
          <a:p>
            <a:r>
              <a:rPr kumimoji="1" lang="ja-JP" altLang="en-US"/>
              <a:t>しかし</a:t>
            </a:r>
            <a:r>
              <a:rPr kumimoji="1" lang="en-US" altLang="ja-JP" dirty="0"/>
              <a:t>YY</a:t>
            </a:r>
            <a:r>
              <a:rPr kumimoji="1" lang="ja-JP" altLang="en-US"/>
              <a:t>という</a:t>
            </a:r>
            <a:r>
              <a:rPr lang="ja-JP" altLang="en-US"/>
              <a:t>問題</a:t>
            </a:r>
            <a:r>
              <a:rPr kumimoji="1" lang="ja-JP" altLang="en-US"/>
              <a:t>がある</a:t>
            </a:r>
            <a:endParaRPr kumimoji="1" lang="en-US" altLang="ja-JP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FADE9BD-C4D8-C1FD-85EF-6FBD561228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ja-JP" altLang="en-US"/>
              <a:t>研究の背景</a:t>
            </a:r>
          </a:p>
        </p:txBody>
      </p:sp>
      <p:pic>
        <p:nvPicPr>
          <p:cNvPr id="6" name="図 5">
            <a:extLst>
              <a:ext uri="{FF2B5EF4-FFF2-40B4-BE49-F238E27FC236}">
                <a16:creationId xmlns:a16="http://schemas.microsoft.com/office/drawing/2014/main" id="{759E7FB2-C11E-E0E2-6CC4-080C3F1410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55971" y="779733"/>
            <a:ext cx="4689929" cy="5955645"/>
          </a:xfrm>
          <a:prstGeom prst="rect">
            <a:avLst/>
          </a:prstGeom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05BE917-D58A-4801-7763-EFC93E581287}"/>
              </a:ext>
            </a:extLst>
          </p:cNvPr>
          <p:cNvSpPr txBox="1"/>
          <p:nvPr/>
        </p:nvSpPr>
        <p:spPr>
          <a:xfrm>
            <a:off x="7092712" y="937945"/>
            <a:ext cx="4570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rgbClr val="FF0000"/>
                </a:solidFill>
              </a:rPr>
              <a:t>図をいれる場合はめいいっぱい大きくする</a:t>
            </a:r>
          </a:p>
        </p:txBody>
      </p:sp>
    </p:spTree>
    <p:extLst>
      <p:ext uri="{BB962C8B-B14F-4D97-AF65-F5344CB8AC3E}">
        <p14:creationId xmlns:p14="http://schemas.microsoft.com/office/powerpoint/2010/main" val="28295240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1FE7DCC-3A81-5442-9176-9BC1A638A6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先行研究の紹介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1E358A3-1ACC-BB2E-17C3-6781BD49E7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573" y="1513778"/>
            <a:ext cx="5591513" cy="5282557"/>
          </a:xfrm>
        </p:spPr>
        <p:txBody>
          <a:bodyPr/>
          <a:lstStyle/>
          <a:p>
            <a:r>
              <a:rPr kumimoji="1" lang="en-US" altLang="ja-JP" dirty="0"/>
              <a:t>YY</a:t>
            </a:r>
            <a:r>
              <a:rPr kumimoji="1" lang="ja-JP" altLang="en-US"/>
              <a:t>を解決するために、</a:t>
            </a:r>
            <a:r>
              <a:rPr kumimoji="1" lang="en-US" altLang="ja-JP" dirty="0"/>
              <a:t>ZZ</a:t>
            </a:r>
            <a:r>
              <a:rPr lang="ja-JP" altLang="en-US"/>
              <a:t>という考え方でアプローチしている</a:t>
            </a:r>
            <a:endParaRPr lang="en-US" altLang="ja-JP" dirty="0"/>
          </a:p>
          <a:p>
            <a:r>
              <a:rPr kumimoji="1" lang="ja-JP" altLang="en-US"/>
              <a:t>しかし</a:t>
            </a:r>
            <a:r>
              <a:rPr kumimoji="1" lang="en-US" altLang="ja-JP" dirty="0"/>
              <a:t>WW</a:t>
            </a:r>
            <a:r>
              <a:rPr kumimoji="1" lang="ja-JP" altLang="en-US"/>
              <a:t>という弱点が残る</a:t>
            </a:r>
            <a:endParaRPr kumimoji="1" lang="en-US" altLang="ja-JP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FADE9BD-C4D8-C1FD-85EF-6FBD5612284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ja-JP" altLang="en-US"/>
              <a:t>研究の背景</a:t>
            </a:r>
          </a:p>
        </p:txBody>
      </p:sp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F05BE917-D58A-4801-7763-EFC93E581287}"/>
              </a:ext>
            </a:extLst>
          </p:cNvPr>
          <p:cNvSpPr txBox="1"/>
          <p:nvPr/>
        </p:nvSpPr>
        <p:spPr>
          <a:xfrm>
            <a:off x="7067998" y="753279"/>
            <a:ext cx="45704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>
                <a:solidFill>
                  <a:srgbClr val="FF0000"/>
                </a:solidFill>
              </a:rPr>
              <a:t>図をいれる場合はめいいっぱい大きくする</a:t>
            </a:r>
          </a:p>
        </p:txBody>
      </p:sp>
      <p:pic>
        <p:nvPicPr>
          <p:cNvPr id="8" name="図 7" descr="耳を横たえ、金属製の首輪を着用し、あえぎながら前方を見つめ、背景に雲がある、犬の頭部のプロファイル">
            <a:extLst>
              <a:ext uri="{FF2B5EF4-FFF2-40B4-BE49-F238E27FC236}">
                <a16:creationId xmlns:a16="http://schemas.microsoft.com/office/drawing/2014/main" id="{C1D89495-939A-4F16-4551-A34EBCF349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7263" r="21528"/>
          <a:stretch/>
        </p:blipFill>
        <p:spPr>
          <a:xfrm>
            <a:off x="6778182" y="1122611"/>
            <a:ext cx="5150114" cy="56093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612336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51BCED8A-F20A-E817-ABA9-9A2B72D70D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574" y="800985"/>
            <a:ext cx="11770852" cy="5934393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50000"/>
              </a:lnSpc>
            </a:pPr>
            <a:r>
              <a:rPr lang="ja-JP" altLang="en-US" sz="3200">
                <a:latin typeface="游ゴシック"/>
                <a:ea typeface="游ゴシック"/>
              </a:rPr>
              <a:t>目的</a:t>
            </a:r>
            <a:endParaRPr lang="en-US" altLang="ja-JP" sz="3200" dirty="0"/>
          </a:p>
          <a:p>
            <a:pPr lvl="1">
              <a:lnSpc>
                <a:spcPct val="150000"/>
              </a:lnSpc>
              <a:buFont typeface="Courier New" panose="05000000000000000000" pitchFamily="2" charset="2"/>
              <a:buChar char="o"/>
            </a:pPr>
            <a:r>
              <a:rPr lang="en-US" altLang="ja-JP" sz="2800" b="1" dirty="0">
                <a:solidFill>
                  <a:srgbClr val="191919"/>
                </a:solidFill>
                <a:latin typeface="游ゴシック"/>
                <a:ea typeface="游ゴシック"/>
              </a:rPr>
              <a:t>YY</a:t>
            </a:r>
            <a:r>
              <a:rPr lang="ja-JP" altLang="en-US" sz="2800" b="1">
                <a:solidFill>
                  <a:srgbClr val="191919"/>
                </a:solidFill>
                <a:latin typeface="游ゴシック"/>
                <a:ea typeface="游ゴシック"/>
              </a:rPr>
              <a:t>を解決するために、</a:t>
            </a:r>
            <a:r>
              <a:rPr lang="en-US" altLang="ja-JP" sz="2800" b="1" dirty="0">
                <a:solidFill>
                  <a:srgbClr val="191919"/>
                </a:solidFill>
                <a:latin typeface="游ゴシック"/>
                <a:ea typeface="游ゴシック"/>
              </a:rPr>
              <a:t>VV</a:t>
            </a:r>
            <a:r>
              <a:rPr lang="ja-JP" altLang="en-US" sz="2800" b="1">
                <a:solidFill>
                  <a:srgbClr val="191919"/>
                </a:solidFill>
                <a:latin typeface="游ゴシック"/>
                <a:ea typeface="游ゴシック"/>
              </a:rPr>
              <a:t>の考え方で計算を行う</a:t>
            </a:r>
            <a:endParaRPr lang="en-US" altLang="ja-JP" sz="2800" b="1" dirty="0">
              <a:solidFill>
                <a:srgbClr val="191919"/>
              </a:solidFill>
              <a:latin typeface="游ゴシック"/>
              <a:ea typeface="游ゴシック"/>
            </a:endParaRPr>
          </a:p>
          <a:p>
            <a:pPr lvl="1">
              <a:lnSpc>
                <a:spcPct val="150000"/>
              </a:lnSpc>
              <a:buFont typeface="Courier New" panose="05000000000000000000" pitchFamily="2" charset="2"/>
              <a:buChar char="o"/>
            </a:pPr>
            <a:r>
              <a:rPr lang="en-US" altLang="ja-JP" sz="2800" b="1" dirty="0">
                <a:solidFill>
                  <a:srgbClr val="191919"/>
                </a:solidFill>
                <a:latin typeface="游ゴシック"/>
                <a:ea typeface="游ゴシック"/>
              </a:rPr>
              <a:t>WW</a:t>
            </a:r>
            <a:r>
              <a:rPr lang="ja-JP" altLang="en-US" sz="2800" b="1">
                <a:solidFill>
                  <a:srgbClr val="191919"/>
                </a:solidFill>
                <a:latin typeface="游ゴシック"/>
                <a:ea typeface="游ゴシック"/>
              </a:rPr>
              <a:t>の弱点も克服する</a:t>
            </a:r>
            <a:endParaRPr lang="en-US" altLang="ja-JP" sz="3200" dirty="0">
              <a:solidFill>
                <a:srgbClr val="191919"/>
              </a:solidFill>
              <a:latin typeface="游ゴシック"/>
              <a:ea typeface="游ゴシック"/>
            </a:endParaRPr>
          </a:p>
          <a:p>
            <a:pPr>
              <a:lnSpc>
                <a:spcPct val="150000"/>
              </a:lnSpc>
              <a:buClr>
                <a:srgbClr val="C32A3B"/>
              </a:buClr>
            </a:pPr>
            <a:r>
              <a:rPr lang="ja-JP" altLang="en-US" sz="3200">
                <a:solidFill>
                  <a:srgbClr val="191919"/>
                </a:solidFill>
                <a:latin typeface="游ゴシック"/>
                <a:ea typeface="游ゴシック"/>
              </a:rPr>
              <a:t>新規性</a:t>
            </a:r>
            <a:endParaRPr lang="en-US" altLang="ja-JP" sz="3200" dirty="0">
              <a:solidFill>
                <a:srgbClr val="191919"/>
              </a:solidFill>
              <a:latin typeface="游ゴシック"/>
              <a:ea typeface="游ゴシック"/>
            </a:endParaRPr>
          </a:p>
          <a:p>
            <a:pPr lvl="1">
              <a:lnSpc>
                <a:spcPct val="150000"/>
              </a:lnSpc>
              <a:buFont typeface="Courier New" panose="05000000000000000000" pitchFamily="2" charset="2"/>
              <a:buChar char="o"/>
            </a:pPr>
            <a:r>
              <a:rPr lang="ja-JP" altLang="en-US" sz="2800" b="1">
                <a:solidFill>
                  <a:srgbClr val="191919"/>
                </a:solidFill>
                <a:latin typeface="游ゴシック"/>
                <a:ea typeface="游ゴシック"/>
              </a:rPr>
              <a:t>先行研究の</a:t>
            </a:r>
            <a:r>
              <a:rPr lang="en-US" altLang="ja-JP" sz="2800" b="1" dirty="0">
                <a:solidFill>
                  <a:srgbClr val="191919"/>
                </a:solidFill>
                <a:latin typeface="游ゴシック"/>
                <a:ea typeface="游ゴシック"/>
              </a:rPr>
              <a:t>ZZ</a:t>
            </a:r>
            <a:r>
              <a:rPr lang="ja-JP" altLang="en-US" sz="2800" b="1">
                <a:solidFill>
                  <a:srgbClr val="191919"/>
                </a:solidFill>
                <a:latin typeface="游ゴシック"/>
                <a:ea typeface="游ゴシック"/>
              </a:rPr>
              <a:t>という考え方ではなく、独自の</a:t>
            </a:r>
            <a:r>
              <a:rPr lang="en-US" altLang="ja-JP" sz="2800" b="1" dirty="0">
                <a:solidFill>
                  <a:srgbClr val="191919"/>
                </a:solidFill>
                <a:latin typeface="游ゴシック"/>
                <a:ea typeface="游ゴシック"/>
              </a:rPr>
              <a:t>VV</a:t>
            </a:r>
            <a:r>
              <a:rPr lang="ja-JP" altLang="en-US" sz="2800" b="1">
                <a:solidFill>
                  <a:srgbClr val="191919"/>
                </a:solidFill>
                <a:latin typeface="游ゴシック"/>
                <a:ea typeface="游ゴシック"/>
              </a:rPr>
              <a:t>という考え方に基づいている</a:t>
            </a:r>
            <a:endParaRPr lang="en-US" altLang="ja-JP" sz="2800" b="1" dirty="0" err="1">
              <a:solidFill>
                <a:srgbClr val="191919"/>
              </a:solidFill>
              <a:latin typeface="游ゴシック"/>
              <a:ea typeface="游ゴシック"/>
            </a:endParaRP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BA67E2C-3ACF-2E98-EDB7-3A5FA5BB0CC5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 vert="horz" lIns="91440" tIns="45720" rIns="91440" bIns="45720" rtlCol="0" anchor="t">
            <a:normAutofit fontScale="92500" lnSpcReduction="10000"/>
          </a:bodyPr>
          <a:lstStyle/>
          <a:p>
            <a:r>
              <a:rPr lang="ja-JP" altLang="en-US">
                <a:latin typeface="游ゴシック Medium"/>
                <a:ea typeface="游ゴシック Medium"/>
              </a:rPr>
              <a:t>目的</a:t>
            </a:r>
            <a:endParaRPr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1903661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940210-31F4-9A4B-5D1E-9DEE1CF0B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提案手法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6AC52E-7D46-B7B8-41EF-12C6D88AC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これこれこれに基づいて、</a:t>
            </a:r>
            <a:r>
              <a:rPr kumimoji="1" lang="en-US" altLang="ja-JP" dirty="0"/>
              <a:t>ZZZ</a:t>
            </a:r>
          </a:p>
          <a:p>
            <a:r>
              <a:rPr lang="ja-JP" altLang="en-US"/>
              <a:t>数式や図を使って説明する</a:t>
            </a:r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CE62A49-4710-DF65-C0C4-56D091B56C8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/>
              <a:t>方法と結果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349019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940210-31F4-9A4B-5D1E-9DEE1CF0B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計算内容</a:t>
            </a:r>
            <a:endParaRPr kumimoji="1" lang="ja-JP" altLang="en-US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6AC52E-7D46-B7B8-41EF-12C6D88AC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/>
              <a:t>提案手法を以下のように実装して、これこれのデータを使って計算した。結果の評価にはあれこれを用いた</a:t>
            </a:r>
            <a:endParaRPr kumimoji="1" lang="en-US" altLang="ja-JP" dirty="0"/>
          </a:p>
          <a:p>
            <a:pPr lvl="1"/>
            <a:r>
              <a:rPr kumimoji="1" lang="en-US" altLang="ja-JP" dirty="0" err="1"/>
              <a:t>PyTorch</a:t>
            </a:r>
            <a:r>
              <a:rPr kumimoji="1" lang="ja-JP" altLang="en-US"/>
              <a:t>を使って</a:t>
            </a:r>
            <a:r>
              <a:rPr kumimoji="1" lang="en-US" altLang="ja-JP" dirty="0"/>
              <a:t>XXX</a:t>
            </a:r>
          </a:p>
          <a:p>
            <a:pPr lvl="1"/>
            <a:r>
              <a:rPr lang="ja-JP" altLang="en-US"/>
              <a:t>これこれのデータセット</a:t>
            </a:r>
            <a:endParaRPr lang="en-US" altLang="ja-JP" dirty="0"/>
          </a:p>
          <a:p>
            <a:pPr lvl="1"/>
            <a:r>
              <a:rPr kumimoji="1" lang="ja-JP" altLang="en-US"/>
              <a:t>これこれの評価指標</a:t>
            </a:r>
            <a:endParaRPr kumimoji="1" lang="en-US" altLang="ja-JP" dirty="0"/>
          </a:p>
          <a:p>
            <a:pPr lvl="1"/>
            <a:r>
              <a:rPr lang="ja-JP" altLang="en-US"/>
              <a:t>これこれの計算機資源</a:t>
            </a:r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CE62A49-4710-DF65-C0C4-56D091B56C8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/>
              <a:t>方法と結果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6655140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2940210-31F4-9A4B-5D1E-9DEE1CF0B0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計算結果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C6AC52E-7D46-B7B8-41EF-12C6D88ACD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ja-JP" altLang="en-US"/>
              <a:t>計算結果の図をめいいっぱい大きく貼る</a:t>
            </a:r>
            <a:endParaRPr lang="en-US" altLang="ja-JP" dirty="0"/>
          </a:p>
          <a:p>
            <a:r>
              <a:rPr kumimoji="1" lang="ja-JP" altLang="en-US"/>
              <a:t>図の横軸ラベルと縦軸ラベルは必ず書いて説明すること</a:t>
            </a:r>
            <a:endParaRPr kumimoji="1" lang="en-US" altLang="ja-JP" dirty="0"/>
          </a:p>
          <a:p>
            <a:r>
              <a:rPr lang="ja-JP" altLang="en-US"/>
              <a:t>結果の意味だけでなく、自分の解釈を説明すること</a:t>
            </a:r>
            <a:endParaRPr lang="en-US" altLang="ja-JP" dirty="0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3CE62A49-4710-DF65-C0C4-56D091B56C8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ja-JP" altLang="en-US"/>
              <a:t>方法と結果</a:t>
            </a:r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867872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ak">
            <a:hlinkClick r:id="" action="ppaction://media"/>
            <a:extLst>
              <a:ext uri="{FF2B5EF4-FFF2-40B4-BE49-F238E27FC236}">
                <a16:creationId xmlns:a16="http://schemas.microsoft.com/office/drawing/2014/main" id="{1446FFD5-2456-937B-1212-F0FD2677CD10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0166" y="707652"/>
            <a:ext cx="8303741" cy="5748743"/>
          </a:xfrm>
          <a:prstGeom prst="rect">
            <a:avLst/>
          </a:prstGeom>
        </p:spPr>
      </p:pic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77D60AC-0060-99AE-F3B3-EBC3FE2D22C3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ja-JP" altLang="en-US"/>
              <a:t>方法と結果</a:t>
            </a:r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7A1F9B98-7795-9374-C39E-1C4556A91D76}"/>
              </a:ext>
            </a:extLst>
          </p:cNvPr>
          <p:cNvSpPr txBox="1"/>
          <p:nvPr/>
        </p:nvSpPr>
        <p:spPr>
          <a:xfrm>
            <a:off x="321276" y="6087063"/>
            <a:ext cx="114423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>
                <a:solidFill>
                  <a:schemeClr val="bg1"/>
                </a:solidFill>
              </a:rPr>
              <a:t>動画は黒の背景スライ度をつかって、めいいっぱい大きく貼る。動画を選択</a:t>
            </a:r>
            <a:r>
              <a:rPr lang="en-US" altLang="ja-JP" dirty="0">
                <a:solidFill>
                  <a:schemeClr val="bg1"/>
                </a:solidFill>
              </a:rPr>
              <a:t>-&gt;[</a:t>
            </a:r>
            <a:r>
              <a:rPr lang="ja-JP" altLang="en-US">
                <a:solidFill>
                  <a:schemeClr val="bg1"/>
                </a:solidFill>
              </a:rPr>
              <a:t>再生</a:t>
            </a:r>
            <a:r>
              <a:rPr lang="en-US" altLang="ja-JP" dirty="0">
                <a:solidFill>
                  <a:schemeClr val="bg1"/>
                </a:solidFill>
              </a:rPr>
              <a:t>]-&gt;[</a:t>
            </a:r>
            <a:r>
              <a:rPr lang="ja-JP" altLang="en-US">
                <a:solidFill>
                  <a:schemeClr val="bg1"/>
                </a:solidFill>
              </a:rPr>
              <a:t>一連のクリック動作</a:t>
            </a:r>
            <a:r>
              <a:rPr lang="en-US" altLang="ja-JP" dirty="0">
                <a:solidFill>
                  <a:schemeClr val="bg1"/>
                </a:solidFill>
              </a:rPr>
              <a:t>]</a:t>
            </a:r>
            <a:r>
              <a:rPr lang="ja-JP" altLang="en-US">
                <a:solidFill>
                  <a:schemeClr val="bg1"/>
                </a:solidFill>
              </a:rPr>
              <a:t>を</a:t>
            </a:r>
            <a:r>
              <a:rPr lang="en-US" altLang="ja-JP" dirty="0">
                <a:solidFill>
                  <a:schemeClr val="bg1"/>
                </a:solidFill>
              </a:rPr>
              <a:t>[</a:t>
            </a:r>
            <a:r>
              <a:rPr lang="ja-JP" altLang="en-US">
                <a:solidFill>
                  <a:schemeClr val="bg1"/>
                </a:solidFill>
              </a:rPr>
              <a:t>自動</a:t>
            </a:r>
            <a:r>
              <a:rPr lang="en-US" altLang="ja-JP" dirty="0">
                <a:solidFill>
                  <a:schemeClr val="bg1"/>
                </a:solidFill>
              </a:rPr>
              <a:t>]</a:t>
            </a:r>
            <a:r>
              <a:rPr lang="ja-JP" altLang="en-US">
                <a:solidFill>
                  <a:schemeClr val="bg1"/>
                </a:solidFill>
              </a:rPr>
              <a:t>へ変更。</a:t>
            </a:r>
            <a:r>
              <a:rPr lang="en-US" altLang="ja-JP" dirty="0">
                <a:solidFill>
                  <a:schemeClr val="bg1"/>
                </a:solidFill>
              </a:rPr>
              <a:t>[</a:t>
            </a:r>
            <a:r>
              <a:rPr lang="ja-JP" altLang="en-US">
                <a:solidFill>
                  <a:schemeClr val="bg1"/>
                </a:solidFill>
              </a:rPr>
              <a:t>停止するまで繰り返す</a:t>
            </a:r>
            <a:r>
              <a:rPr lang="en-US" altLang="ja-JP" dirty="0">
                <a:solidFill>
                  <a:schemeClr val="bg1"/>
                </a:solidFill>
              </a:rPr>
              <a:t>]</a:t>
            </a:r>
            <a:r>
              <a:rPr lang="ja-JP" altLang="en-US">
                <a:solidFill>
                  <a:schemeClr val="bg1"/>
                </a:solidFill>
              </a:rPr>
              <a:t>をチェックする。</a:t>
            </a:r>
            <a:endParaRPr kumimoji="1" lang="ja-JP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328985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36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matsunagalab">
  <a:themeElements>
    <a:clrScheme name="warm">
      <a:dk1>
        <a:srgbClr val="4D4D4D"/>
      </a:dk1>
      <a:lt1>
        <a:srgbClr val="F8F8F8"/>
      </a:lt1>
      <a:dk2>
        <a:srgbClr val="7F7F7F"/>
      </a:dk2>
      <a:lt2>
        <a:srgbClr val="B2B2B2"/>
      </a:lt2>
      <a:accent1>
        <a:srgbClr val="2E5B96"/>
      </a:accent1>
      <a:accent2>
        <a:srgbClr val="C32A3B"/>
      </a:accent2>
      <a:accent3>
        <a:srgbClr val="ED7D31"/>
      </a:accent3>
      <a:accent4>
        <a:srgbClr val="3E9288"/>
      </a:accent4>
      <a:accent5>
        <a:srgbClr val="4747C1"/>
      </a:accent5>
      <a:accent6>
        <a:srgbClr val="70AD47"/>
      </a:accent6>
      <a:hlink>
        <a:srgbClr val="0563C1"/>
      </a:hlink>
      <a:folHlink>
        <a:srgbClr val="954F72"/>
      </a:folHlink>
    </a:clrScheme>
    <a:fontScheme name="ユーザー定義 2">
      <a:majorFont>
        <a:latin typeface="Segoe UI"/>
        <a:ea typeface="游ゴシック Medium"/>
        <a:cs typeface=""/>
      </a:majorFont>
      <a:minorFont>
        <a:latin typeface="Segoe UI"/>
        <a:ea typeface="游ゴシック Medium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tsunagalab" id="{1CEBA831-515C-BE44-8F18-E0CDE828E9DE}" vid="{29580CA5-BFC9-CB48-A1A0-97B64E3F90C1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ドキュメント" ma:contentTypeID="0x0101003203812109988649908560152F41EA96" ma:contentTypeVersion="14" ma:contentTypeDescription="新しいドキュメントを作成します。" ma:contentTypeScope="" ma:versionID="cfed0265e5ab8ab296b496ee92aec9a2">
  <xsd:schema xmlns:xsd="http://www.w3.org/2001/XMLSchema" xmlns:xs="http://www.w3.org/2001/XMLSchema" xmlns:p="http://schemas.microsoft.com/office/2006/metadata/properties" xmlns:ns2="c5504273-a1d9-4d07-b707-55eeebbc1060" xmlns:ns3="88ebc585-e692-4c04-9bd6-1fae7c9c83be" targetNamespace="http://schemas.microsoft.com/office/2006/metadata/properties" ma:root="true" ma:fieldsID="622ae92f911966a228be1c0face41edc" ns2:_="" ns3:_="">
    <xsd:import namespace="c5504273-a1d9-4d07-b707-55eeebbc1060"/>
    <xsd:import namespace="88ebc585-e692-4c04-9bd6-1fae7c9c83b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  <xsd:element ref="ns2:lcf76f155ced4ddcb4097134ff3c332f" minOccurs="0"/>
                <xsd:element ref="ns3:TaxCatchAll" minOccurs="0"/>
                <xsd:element ref="ns2:MediaServiceLocation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5504273-a1d9-4d07-b707-55eeebbc10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0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1" nillable="true" ma:displayName="MediaLengthInSeconds" ma:hidden="true" ma:internalName="MediaLengthInSeconds" ma:readOnly="true">
      <xsd:simpleType>
        <xsd:restriction base="dms:Unknown"/>
      </xsd:simpleType>
    </xsd:element>
    <xsd:element name="lcf76f155ced4ddcb4097134ff3c332f" ma:index="15" nillable="true" ma:taxonomy="true" ma:internalName="lcf76f155ced4ddcb4097134ff3c332f" ma:taxonomyFieldName="MediaServiceImageTags" ma:displayName="画像タグ" ma:readOnly="false" ma:fieldId="{5cf76f15-5ced-4ddc-b409-7134ff3c332f}" ma:taxonomyMulti="true" ma:sspId="4b47bf68-0d70-4eb4-b344-fe6d0c10e36b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17" nillable="true" ma:displayName="Location" ma:indexed="true" ma:internalName="MediaServiceLocation" ma:readOnly="true">
      <xsd:simpleType>
        <xsd:restriction base="dms:Text"/>
      </xsd:simpleType>
    </xsd:element>
    <xsd:element name="MediaServiceOCR" ma:index="18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9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20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bjectDetectorVersions" ma:index="21" nillable="true" ma:displayName="MediaServiceObjectDetectorVersions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8ebc585-e692-4c04-9bd6-1fae7c9c83be" elementFormDefault="qualified">
    <xsd:import namespace="http://schemas.microsoft.com/office/2006/documentManagement/types"/>
    <xsd:import namespace="http://schemas.microsoft.com/office/infopath/2007/PartnerControls"/>
    <xsd:element name="SharedWithUsers" ma:index="12" nillable="true" ma:displayName="共有相手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3" nillable="true" ma:displayName="共有相手の詳細情報" ma:internalName="SharedWithDetails" ma:readOnly="true">
      <xsd:simpleType>
        <xsd:restriction base="dms:Note">
          <xsd:maxLength value="255"/>
        </xsd:restriction>
      </xsd:simpleType>
    </xsd:element>
    <xsd:element name="TaxCatchAll" ma:index="16" nillable="true" ma:displayName="Taxonomy Catch All Column" ma:hidden="true" ma:list="{338ae0e1-f904-4d24-bc4e-e20c6bd14015}" ma:internalName="TaxCatchAll" ma:showField="CatchAllData" ma:web="88ebc585-e692-4c04-9bd6-1fae7c9c83be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コンテンツ タイプ"/>
        <xsd:element ref="dc:title" minOccurs="0" maxOccurs="1" ma:index="4" ma:displayName="タイトル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6748CB56-9F00-4CF6-8073-94DDB04B2E2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8EACEC2D-1D44-45E2-8244-5BF6F76BBA3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c5504273-a1d9-4d07-b707-55eeebbc1060"/>
    <ds:schemaRef ds:uri="88ebc585-e692-4c04-9bd6-1fae7c9c83b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matsunagalab</Template>
  <TotalTime>15421</TotalTime>
  <Words>445</Words>
  <Application>Microsoft Macintosh PowerPoint</Application>
  <PresentationFormat>ワイド画面</PresentationFormat>
  <Paragraphs>59</Paragraphs>
  <Slides>11</Slides>
  <Notes>0</Notes>
  <HiddenSlides>0</HiddenSlides>
  <MMClips>1</MMClips>
  <ScaleCrop>false</ScaleCrop>
  <HeadingPairs>
    <vt:vector size="6" baseType="variant">
      <vt:variant>
        <vt:lpstr>使用されているフォント</vt:lpstr>
      </vt:variant>
      <vt:variant>
        <vt:i4>7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11</vt:i4>
      </vt:variant>
    </vt:vector>
  </HeadingPairs>
  <TitlesOfParts>
    <vt:vector size="19" baseType="lpstr">
      <vt:lpstr>Yu Gothic</vt:lpstr>
      <vt:lpstr>Yu Gothic</vt:lpstr>
      <vt:lpstr>游ゴシック Medium</vt:lpstr>
      <vt:lpstr>Arial</vt:lpstr>
      <vt:lpstr>Courier New</vt:lpstr>
      <vt:lpstr>Segoe UI</vt:lpstr>
      <vt:lpstr>Wingdings</vt:lpstr>
      <vt:lpstr>matsunagalab</vt:lpstr>
      <vt:lpstr>卒業論文/修士論文タイトル</vt:lpstr>
      <vt:lpstr>発表内容</vt:lpstr>
      <vt:lpstr>背景</vt:lpstr>
      <vt:lpstr>先行研究の紹介</vt:lpstr>
      <vt:lpstr>PowerPoint プレゼンテーション</vt:lpstr>
      <vt:lpstr>提案手法</vt:lpstr>
      <vt:lpstr>計算内容</vt:lpstr>
      <vt:lpstr>計算結果</vt:lpstr>
      <vt:lpstr>PowerPoint プレゼンテーション</vt:lpstr>
      <vt:lpstr>評価結果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Atg13のMDとHS-AFMデータの統合</dc:title>
  <dc:creator>s.homma</dc:creator>
  <cp:lastModifiedBy>MATSUNAGA Yasuhiro</cp:lastModifiedBy>
  <cp:revision>170</cp:revision>
  <dcterms:created xsi:type="dcterms:W3CDTF">2023-08-23T09:56:43Z</dcterms:created>
  <dcterms:modified xsi:type="dcterms:W3CDTF">2024-03-10T05:00:42Z</dcterms:modified>
</cp:coreProperties>
</file>

<file path=docProps/thumbnail.jpeg>
</file>